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3" r:id="rId3"/>
    <p:sldId id="265" r:id="rId4"/>
    <p:sldId id="266" r:id="rId5"/>
    <p:sldId id="267" r:id="rId6"/>
    <p:sldId id="269" r:id="rId7"/>
    <p:sldId id="262" r:id="rId8"/>
    <p:sldId id="258" r:id="rId9"/>
    <p:sldId id="259" r:id="rId10"/>
    <p:sldId id="260"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03.10.2017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extBox 3"/>
          <p:cNvPicPr>
            <a:picLocks noChangeArrowheads="1"/>
          </p:cNvPicPr>
          <p:nvPr/>
        </p:nvPicPr>
        <p:blipFill>
          <a:blip r:embed="rId2" cstate="print"/>
          <a:srcRect/>
          <a:stretch>
            <a:fillRect/>
          </a:stretch>
        </p:blipFill>
        <p:spPr bwMode="auto">
          <a:xfrm>
            <a:off x="804863" y="-139700"/>
            <a:ext cx="7491412" cy="1846263"/>
          </a:xfrm>
          <a:prstGeom prst="rect">
            <a:avLst/>
          </a:prstGeom>
          <a:noFill/>
        </p:spPr>
      </p:pic>
      <p:pic>
        <p:nvPicPr>
          <p:cNvPr id="5" name="Picture 2" descr="http://media-2.web.britannica.com/eb-media/34/94134-004-796BEEAB.jpg"/>
          <p:cNvPicPr>
            <a:picLocks noChangeAspect="1" noChangeArrowheads="1"/>
          </p:cNvPicPr>
          <p:nvPr/>
        </p:nvPicPr>
        <p:blipFill>
          <a:blip r:embed="rId3" cstate="print"/>
          <a:srcRect/>
          <a:stretch>
            <a:fillRect/>
          </a:stretch>
        </p:blipFill>
        <p:spPr bwMode="auto">
          <a:xfrm>
            <a:off x="4310063" y="1079500"/>
            <a:ext cx="4279900" cy="5235575"/>
          </a:xfrm>
          <a:prstGeom prst="rect">
            <a:avLst/>
          </a:prstGeom>
          <a:noFill/>
        </p:spPr>
      </p:pic>
      <p:pic>
        <p:nvPicPr>
          <p:cNvPr id="7" name="Picture 9" descr="http://4.bp.blogspot.com/_a8Ii8lzYu8c/TLnYmDN6gyI/AAAAAAAAC0Y/r_FPpWmSnS4/s1600/Oscar+Wilde+(2).jpg"/>
          <p:cNvPicPr>
            <a:picLocks noChangeAspect="1" noChangeArrowheads="1"/>
          </p:cNvPicPr>
          <p:nvPr/>
        </p:nvPicPr>
        <p:blipFill>
          <a:blip r:embed="rId4" cstate="print"/>
          <a:srcRect/>
          <a:stretch>
            <a:fillRect/>
          </a:stretch>
        </p:blipFill>
        <p:spPr bwMode="auto">
          <a:xfrm>
            <a:off x="360363" y="1139825"/>
            <a:ext cx="4271962" cy="5151438"/>
          </a:xfrm>
          <a:prstGeom prst="rect">
            <a:avLst/>
          </a:prstGeom>
          <a:noFill/>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style.rotation</p:attrName>
                                        </p:attrNameLst>
                                      </p:cBhvr>
                                      <p:tavLst>
                                        <p:tav tm="0">
                                          <p:val>
                                            <p:fltVal val="90"/>
                                          </p:val>
                                        </p:tav>
                                        <p:tav tm="100000">
                                          <p:val>
                                            <p:fltVal val="0"/>
                                          </p:val>
                                        </p:tav>
                                      </p:tavLst>
                                    </p:anim>
                                    <p:animEffect transition="in" filter="fade">
                                      <p:cBhvr>
                                        <p:cTn id="2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7410" name="Picture 2" descr="http://player.myshared.ru/17/1073641/slides/slide_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9913" y="620713"/>
            <a:ext cx="7889875" cy="1570037"/>
          </a:xfrm>
          <a:prstGeom prst="rect">
            <a:avLst/>
          </a:prstGeom>
          <a:noFill/>
        </p:spPr>
        <p:txBody>
          <a:bodyPr>
            <a:spAutoFit/>
          </a:bodyPr>
          <a:lstStyle/>
          <a:p>
            <a:pPr algn="just">
              <a:defRPr/>
            </a:pPr>
            <a:r>
              <a:rPr lang="ru-RU" b="1" dirty="0">
                <a:solidFill>
                  <a:schemeClr val="accent6">
                    <a:lumMod val="50000"/>
                  </a:schemeClr>
                </a:solidFill>
                <a:latin typeface="Tempus Sans ITC" pitchFamily="82" charset="0"/>
              </a:rPr>
              <a:t>    </a:t>
            </a:r>
            <a:r>
              <a:rPr lang="en-US" b="1" dirty="0">
                <a:solidFill>
                  <a:schemeClr val="accent4">
                    <a:lumMod val="50000"/>
                  </a:schemeClr>
                </a:solidFill>
                <a:latin typeface="Vijaya" pitchFamily="34" charset="0"/>
                <a:cs typeface="Vijaya" pitchFamily="34" charset="0"/>
              </a:rPr>
              <a:t>Oscar Fingal O’Flahertie Wills Wilde was born in Dublin on 16 October 1854. His mother was Lady Jane Francesca Wilde, a well-known poet and journalist, and his father was Sir William Wilde, a talented writer as well as a doctor. He had an older brother, William, and a younger sister, Isola.</a:t>
            </a:r>
            <a:endParaRPr lang="ru-RU" b="1" dirty="0">
              <a:solidFill>
                <a:schemeClr val="accent4">
                  <a:lumMod val="50000"/>
                </a:schemeClr>
              </a:solidFill>
              <a:cs typeface="Vijaya" pitchFamily="34" charset="0"/>
            </a:endParaRPr>
          </a:p>
        </p:txBody>
      </p:sp>
      <p:pic>
        <p:nvPicPr>
          <p:cNvPr id="29700" name="Picture 4" descr="lady_wilde"/>
          <p:cNvPicPr>
            <a:picLocks noChangeAspect="1" noChangeArrowheads="1"/>
          </p:cNvPicPr>
          <p:nvPr/>
        </p:nvPicPr>
        <p:blipFill>
          <a:blip r:embed="rId2" cstate="print"/>
          <a:srcRect/>
          <a:stretch>
            <a:fillRect/>
          </a:stretch>
        </p:blipFill>
        <p:spPr bwMode="auto">
          <a:xfrm>
            <a:off x="5505450" y="2767013"/>
            <a:ext cx="3473450" cy="4078287"/>
          </a:xfrm>
          <a:prstGeom prst="rect">
            <a:avLst/>
          </a:prstGeom>
          <a:noFill/>
        </p:spPr>
      </p:pic>
      <p:pic>
        <p:nvPicPr>
          <p:cNvPr id="29702" name="Picture 6" descr="http://ic.pics.livejournal.com/7times_woman/44694735/30730/30730_600.jpg"/>
          <p:cNvPicPr>
            <a:picLocks noChangeAspect="1" noChangeArrowheads="1"/>
          </p:cNvPicPr>
          <p:nvPr/>
        </p:nvPicPr>
        <p:blipFill>
          <a:blip r:embed="rId3" cstate="print"/>
          <a:srcRect/>
          <a:stretch>
            <a:fillRect/>
          </a:stretch>
        </p:blipFill>
        <p:spPr bwMode="auto">
          <a:xfrm>
            <a:off x="146050" y="3340100"/>
            <a:ext cx="2968625" cy="3432175"/>
          </a:xfrm>
          <a:prstGeom prst="rect">
            <a:avLst/>
          </a:prstGeom>
          <a:noFill/>
        </p:spPr>
      </p:pic>
      <p:pic>
        <p:nvPicPr>
          <p:cNvPr id="10" name="Picture 7" descr="http://graveyardsdb.com/oscar,wilde/oscar-wilde.jpg"/>
          <p:cNvPicPr>
            <a:picLocks noChangeAspect="1" noChangeArrowheads="1"/>
          </p:cNvPicPr>
          <p:nvPr/>
        </p:nvPicPr>
        <p:blipFill>
          <a:blip r:embed="rId4" cstate="print"/>
          <a:srcRect/>
          <a:stretch>
            <a:fillRect/>
          </a:stretch>
        </p:blipFill>
        <p:spPr bwMode="auto">
          <a:xfrm>
            <a:off x="3359150" y="3297238"/>
            <a:ext cx="1773238" cy="46767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31" presetClass="entr" presetSubtype="0" fill="hold" nodeType="withEffect">
                                  <p:stCondLst>
                                    <p:cond delay="0"/>
                                  </p:stCondLst>
                                  <p:childTnLst>
                                    <p:set>
                                      <p:cBhvr>
                                        <p:cTn id="9" dur="1" fill="hold">
                                          <p:stCondLst>
                                            <p:cond delay="0"/>
                                          </p:stCondLst>
                                        </p:cTn>
                                        <p:tgtEl>
                                          <p:spTgt spid="29700"/>
                                        </p:tgtEl>
                                        <p:attrNameLst>
                                          <p:attrName>style.visibility</p:attrName>
                                        </p:attrNameLst>
                                      </p:cBhvr>
                                      <p:to>
                                        <p:strVal val="visible"/>
                                      </p:to>
                                    </p:set>
                                    <p:anim calcmode="lin" valueType="num">
                                      <p:cBhvr>
                                        <p:cTn id="10" dur="1000" fill="hold"/>
                                        <p:tgtEl>
                                          <p:spTgt spid="29700"/>
                                        </p:tgtEl>
                                        <p:attrNameLst>
                                          <p:attrName>ppt_w</p:attrName>
                                        </p:attrNameLst>
                                      </p:cBhvr>
                                      <p:tavLst>
                                        <p:tav tm="0">
                                          <p:val>
                                            <p:fltVal val="0"/>
                                          </p:val>
                                        </p:tav>
                                        <p:tav tm="100000">
                                          <p:val>
                                            <p:strVal val="#ppt_w"/>
                                          </p:val>
                                        </p:tav>
                                      </p:tavLst>
                                    </p:anim>
                                    <p:anim calcmode="lin" valueType="num">
                                      <p:cBhvr>
                                        <p:cTn id="11" dur="1000" fill="hold"/>
                                        <p:tgtEl>
                                          <p:spTgt spid="29700"/>
                                        </p:tgtEl>
                                        <p:attrNameLst>
                                          <p:attrName>ppt_h</p:attrName>
                                        </p:attrNameLst>
                                      </p:cBhvr>
                                      <p:tavLst>
                                        <p:tav tm="0">
                                          <p:val>
                                            <p:fltVal val="0"/>
                                          </p:val>
                                        </p:tav>
                                        <p:tav tm="100000">
                                          <p:val>
                                            <p:strVal val="#ppt_h"/>
                                          </p:val>
                                        </p:tav>
                                      </p:tavLst>
                                    </p:anim>
                                    <p:anim calcmode="lin" valueType="num">
                                      <p:cBhvr>
                                        <p:cTn id="12" dur="1000" fill="hold"/>
                                        <p:tgtEl>
                                          <p:spTgt spid="29700"/>
                                        </p:tgtEl>
                                        <p:attrNameLst>
                                          <p:attrName>style.rotation</p:attrName>
                                        </p:attrNameLst>
                                      </p:cBhvr>
                                      <p:tavLst>
                                        <p:tav tm="0">
                                          <p:val>
                                            <p:fltVal val="90"/>
                                          </p:val>
                                        </p:tav>
                                        <p:tav tm="100000">
                                          <p:val>
                                            <p:fltVal val="0"/>
                                          </p:val>
                                        </p:tav>
                                      </p:tavLst>
                                    </p:anim>
                                    <p:animEffect transition="in" filter="fade">
                                      <p:cBhvr>
                                        <p:cTn id="13" dur="1000"/>
                                        <p:tgtEl>
                                          <p:spTgt spid="29700"/>
                                        </p:tgtEl>
                                      </p:cBhvr>
                                    </p:animEffect>
                                  </p:childTnLst>
                                </p:cTn>
                              </p:par>
                              <p:par>
                                <p:cTn id="14" presetID="31" presetClass="entr" presetSubtype="0" fill="hold" nodeType="withEffect">
                                  <p:stCondLst>
                                    <p:cond delay="0"/>
                                  </p:stCondLst>
                                  <p:childTnLst>
                                    <p:set>
                                      <p:cBhvr>
                                        <p:cTn id="15" dur="1" fill="hold">
                                          <p:stCondLst>
                                            <p:cond delay="0"/>
                                          </p:stCondLst>
                                        </p:cTn>
                                        <p:tgtEl>
                                          <p:spTgt spid="29702"/>
                                        </p:tgtEl>
                                        <p:attrNameLst>
                                          <p:attrName>style.visibility</p:attrName>
                                        </p:attrNameLst>
                                      </p:cBhvr>
                                      <p:to>
                                        <p:strVal val="visible"/>
                                      </p:to>
                                    </p:set>
                                    <p:anim calcmode="lin" valueType="num">
                                      <p:cBhvr>
                                        <p:cTn id="16" dur="1000" fill="hold"/>
                                        <p:tgtEl>
                                          <p:spTgt spid="29702"/>
                                        </p:tgtEl>
                                        <p:attrNameLst>
                                          <p:attrName>ppt_w</p:attrName>
                                        </p:attrNameLst>
                                      </p:cBhvr>
                                      <p:tavLst>
                                        <p:tav tm="0">
                                          <p:val>
                                            <p:fltVal val="0"/>
                                          </p:val>
                                        </p:tav>
                                        <p:tav tm="100000">
                                          <p:val>
                                            <p:strVal val="#ppt_w"/>
                                          </p:val>
                                        </p:tav>
                                      </p:tavLst>
                                    </p:anim>
                                    <p:anim calcmode="lin" valueType="num">
                                      <p:cBhvr>
                                        <p:cTn id="17" dur="1000" fill="hold"/>
                                        <p:tgtEl>
                                          <p:spTgt spid="29702"/>
                                        </p:tgtEl>
                                        <p:attrNameLst>
                                          <p:attrName>ppt_h</p:attrName>
                                        </p:attrNameLst>
                                      </p:cBhvr>
                                      <p:tavLst>
                                        <p:tav tm="0">
                                          <p:val>
                                            <p:fltVal val="0"/>
                                          </p:val>
                                        </p:tav>
                                        <p:tav tm="100000">
                                          <p:val>
                                            <p:strVal val="#ppt_h"/>
                                          </p:val>
                                        </p:tav>
                                      </p:tavLst>
                                    </p:anim>
                                    <p:anim calcmode="lin" valueType="num">
                                      <p:cBhvr>
                                        <p:cTn id="18" dur="1000" fill="hold"/>
                                        <p:tgtEl>
                                          <p:spTgt spid="29702"/>
                                        </p:tgtEl>
                                        <p:attrNameLst>
                                          <p:attrName>style.rotation</p:attrName>
                                        </p:attrNameLst>
                                      </p:cBhvr>
                                      <p:tavLst>
                                        <p:tav tm="0">
                                          <p:val>
                                            <p:fltVal val="90"/>
                                          </p:val>
                                        </p:tav>
                                        <p:tav tm="100000">
                                          <p:val>
                                            <p:fltVal val="0"/>
                                          </p:val>
                                        </p:tav>
                                      </p:tavLst>
                                    </p:anim>
                                    <p:animEffect transition="in" filter="fade">
                                      <p:cBhvr>
                                        <p:cTn id="19" dur="1000"/>
                                        <p:tgtEl>
                                          <p:spTgt spid="29702"/>
                                        </p:tgtEl>
                                      </p:cBhvr>
                                    </p:animEffect>
                                  </p:childTnLst>
                                </p:cTn>
                              </p:par>
                              <p:par>
                                <p:cTn id="20" presetID="31"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fltVal val="0"/>
                                          </p:val>
                                        </p:tav>
                                        <p:tav tm="100000">
                                          <p:val>
                                            <p:strVal val="#ppt_w"/>
                                          </p:val>
                                        </p:tav>
                                      </p:tavLst>
                                    </p:anim>
                                    <p:anim calcmode="lin" valueType="num">
                                      <p:cBhvr>
                                        <p:cTn id="23" dur="1000" fill="hold"/>
                                        <p:tgtEl>
                                          <p:spTgt spid="10"/>
                                        </p:tgtEl>
                                        <p:attrNameLst>
                                          <p:attrName>ppt_h</p:attrName>
                                        </p:attrNameLst>
                                      </p:cBhvr>
                                      <p:tavLst>
                                        <p:tav tm="0">
                                          <p:val>
                                            <p:fltVal val="0"/>
                                          </p:val>
                                        </p:tav>
                                        <p:tav tm="100000">
                                          <p:val>
                                            <p:strVal val="#ppt_h"/>
                                          </p:val>
                                        </p:tav>
                                      </p:tavLst>
                                    </p:anim>
                                    <p:anim calcmode="lin" valueType="num">
                                      <p:cBhvr>
                                        <p:cTn id="24" dur="1000" fill="hold"/>
                                        <p:tgtEl>
                                          <p:spTgt spid="10"/>
                                        </p:tgtEl>
                                        <p:attrNameLst>
                                          <p:attrName>style.rotation</p:attrName>
                                        </p:attrNameLst>
                                      </p:cBhvr>
                                      <p:tavLst>
                                        <p:tav tm="0">
                                          <p:val>
                                            <p:fltVal val="90"/>
                                          </p:val>
                                        </p:tav>
                                        <p:tav tm="100000">
                                          <p:val>
                                            <p:fltVal val="0"/>
                                          </p:val>
                                        </p:tav>
                                      </p:tavLst>
                                    </p:anim>
                                    <p:animEffect transition="in" filter="fade">
                                      <p:cBhvr>
                                        <p:cTn id="2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76600" y="382588"/>
            <a:ext cx="5419725" cy="3786187"/>
          </a:xfrm>
          <a:prstGeom prst="rect">
            <a:avLst/>
          </a:prstGeom>
        </p:spPr>
        <p:txBody>
          <a:bodyPr>
            <a:spAutoFit/>
          </a:bodyPr>
          <a:lstStyle/>
          <a:p>
            <a:pPr algn="just">
              <a:defRPr/>
            </a:pPr>
            <a:r>
              <a:rPr lang="ru-RU" b="1" dirty="0">
                <a:solidFill>
                  <a:schemeClr val="accent4">
                    <a:lumMod val="50000"/>
                  </a:schemeClr>
                </a:solidFill>
                <a:latin typeface="Vijaya" pitchFamily="34" charset="0"/>
                <a:cs typeface="Vijaya" pitchFamily="34" charset="0"/>
              </a:rPr>
              <a:t>     </a:t>
            </a:r>
            <a:r>
              <a:rPr lang="en-US" b="1" dirty="0">
                <a:solidFill>
                  <a:schemeClr val="accent4">
                    <a:lumMod val="50000"/>
                  </a:schemeClr>
                </a:solidFill>
                <a:latin typeface="Vijaya" pitchFamily="34" charset="0"/>
                <a:cs typeface="Vijaya" pitchFamily="34" charset="0"/>
              </a:rPr>
              <a:t>Oscar was a very good student. He was clever, and he enjoyed writing. He studied at Trinity College, Dublin, and at Oxford University in England. </a:t>
            </a:r>
            <a:endParaRPr lang="ru-RU" b="1" dirty="0">
              <a:solidFill>
                <a:schemeClr val="accent4">
                  <a:lumMod val="50000"/>
                </a:schemeClr>
              </a:solidFill>
              <a:latin typeface="Vijaya" pitchFamily="34" charset="0"/>
              <a:cs typeface="Vijaya" pitchFamily="34" charset="0"/>
            </a:endParaRPr>
          </a:p>
          <a:p>
            <a:pPr algn="just">
              <a:defRPr/>
            </a:pPr>
            <a:r>
              <a:rPr lang="ru-RU" b="1" dirty="0">
                <a:solidFill>
                  <a:schemeClr val="accent4">
                    <a:lumMod val="50000"/>
                  </a:schemeClr>
                </a:solidFill>
                <a:latin typeface="Vijaya" pitchFamily="34" charset="0"/>
                <a:cs typeface="Vijaya" pitchFamily="34" charset="0"/>
              </a:rPr>
              <a:t>     </a:t>
            </a:r>
            <a:r>
              <a:rPr lang="en-US" b="1" dirty="0">
                <a:solidFill>
                  <a:schemeClr val="accent4">
                    <a:lumMod val="50000"/>
                  </a:schemeClr>
                </a:solidFill>
                <a:latin typeface="Vijaya" pitchFamily="34" charset="0"/>
                <a:cs typeface="Vijaya" pitchFamily="34" charset="0"/>
              </a:rPr>
              <a:t>When he  finished university, Oscar moved to London, and wrote his first book of poetry in 1881. He then became an art reviewer and he travelled to America, Canada and Paris and gave lectures on art. </a:t>
            </a:r>
            <a:r>
              <a:rPr lang="ru-RU" b="1" dirty="0">
                <a:solidFill>
                  <a:schemeClr val="accent4">
                    <a:lumMod val="50000"/>
                  </a:schemeClr>
                </a:solidFill>
                <a:latin typeface="Vijaya" pitchFamily="34" charset="0"/>
                <a:cs typeface="Vijaya" pitchFamily="34" charset="0"/>
              </a:rPr>
              <a:t>   </a:t>
            </a:r>
          </a:p>
          <a:p>
            <a:pPr algn="just">
              <a:defRPr/>
            </a:pPr>
            <a:r>
              <a:rPr lang="ru-RU" b="1" dirty="0">
                <a:solidFill>
                  <a:schemeClr val="accent4">
                    <a:lumMod val="50000"/>
                  </a:schemeClr>
                </a:solidFill>
                <a:latin typeface="Vijaya" pitchFamily="34" charset="0"/>
                <a:cs typeface="Vijaya" pitchFamily="34" charset="0"/>
              </a:rPr>
              <a:t>    </a:t>
            </a:r>
            <a:endParaRPr lang="ru-RU" b="1" dirty="0">
              <a:solidFill>
                <a:schemeClr val="accent4">
                  <a:lumMod val="50000"/>
                </a:schemeClr>
              </a:solidFill>
              <a:latin typeface="Sylfaen" pitchFamily="18" charset="0"/>
              <a:cs typeface="Vijaya" pitchFamily="34" charset="0"/>
            </a:endParaRPr>
          </a:p>
        </p:txBody>
      </p:sp>
      <p:pic>
        <p:nvPicPr>
          <p:cNvPr id="4" name="Picture 2" descr="4417499_OskarUayldnadivane (420x329, 110Kb)"/>
          <p:cNvPicPr>
            <a:picLocks noChangeAspect="1" noChangeArrowheads="1"/>
          </p:cNvPicPr>
          <p:nvPr/>
        </p:nvPicPr>
        <p:blipFill>
          <a:blip r:embed="rId2" cstate="print"/>
          <a:srcRect/>
          <a:stretch>
            <a:fillRect/>
          </a:stretch>
        </p:blipFill>
        <p:spPr bwMode="auto">
          <a:xfrm>
            <a:off x="4133850" y="4516438"/>
            <a:ext cx="2170113" cy="3987800"/>
          </a:xfrm>
          <a:prstGeom prst="rect">
            <a:avLst/>
          </a:prstGeom>
          <a:noFill/>
        </p:spPr>
      </p:pic>
      <p:pic>
        <p:nvPicPr>
          <p:cNvPr id="28674" name="Picture 2" descr="http://www.allwords.ca/wp-content/uploads/2012/12/Oscar-Wilde.jpg"/>
          <p:cNvPicPr>
            <a:picLocks noChangeAspect="1" noChangeArrowheads="1"/>
          </p:cNvPicPr>
          <p:nvPr/>
        </p:nvPicPr>
        <p:blipFill>
          <a:blip r:embed="rId3" cstate="print"/>
          <a:srcRect/>
          <a:stretch>
            <a:fillRect/>
          </a:stretch>
        </p:blipFill>
        <p:spPr bwMode="auto">
          <a:xfrm>
            <a:off x="603250" y="396875"/>
            <a:ext cx="2481263" cy="7150100"/>
          </a:xfrm>
          <a:prstGeom prst="rect">
            <a:avLst/>
          </a:prstGeom>
          <a:noFill/>
        </p:spPr>
      </p:pic>
      <p:pic>
        <p:nvPicPr>
          <p:cNvPr id="6" name="Picture 11" descr="http://i.dailymail.co.uk/i/pix/2011/11/27/article-0-0EF666AB00000578-949_233x423.jpg"/>
          <p:cNvPicPr>
            <a:picLocks noChangeAspect="1" noChangeArrowheads="1"/>
          </p:cNvPicPr>
          <p:nvPr/>
        </p:nvPicPr>
        <p:blipFill>
          <a:blip r:embed="rId4" cstate="print"/>
          <a:srcRect/>
          <a:stretch>
            <a:fillRect/>
          </a:stretch>
        </p:blipFill>
        <p:spPr bwMode="auto">
          <a:xfrm>
            <a:off x="6907213" y="4522788"/>
            <a:ext cx="1382712" cy="4194175"/>
          </a:xfrm>
          <a:prstGeom prst="rect">
            <a:avLst/>
          </a:prstGeom>
          <a:noFill/>
        </p:spPr>
      </p:pic>
      <p:sp>
        <p:nvSpPr>
          <p:cNvPr id="5" name="Прямоугольник 4"/>
          <p:cNvSpPr/>
          <p:nvPr/>
        </p:nvSpPr>
        <p:spPr>
          <a:xfrm>
            <a:off x="323850" y="4292600"/>
            <a:ext cx="3455988" cy="2308225"/>
          </a:xfrm>
          <a:prstGeom prst="rect">
            <a:avLst/>
          </a:prstGeom>
        </p:spPr>
        <p:txBody>
          <a:bodyPr>
            <a:spAutoFit/>
          </a:bodyPr>
          <a:lstStyle/>
          <a:p>
            <a:pPr algn="just">
              <a:defRPr/>
            </a:pPr>
            <a:r>
              <a:rPr lang="ru-RU" b="1" dirty="0">
                <a:solidFill>
                  <a:schemeClr val="accent4">
                    <a:lumMod val="50000"/>
                  </a:schemeClr>
                </a:solidFill>
                <a:latin typeface="Vijaya" pitchFamily="34" charset="0"/>
                <a:cs typeface="Vijaya" pitchFamily="34" charset="0"/>
              </a:rPr>
              <a:t>   </a:t>
            </a:r>
            <a:r>
              <a:rPr lang="en-US" b="1" dirty="0">
                <a:solidFill>
                  <a:schemeClr val="accent4">
                    <a:lumMod val="50000"/>
                  </a:schemeClr>
                </a:solidFill>
                <a:latin typeface="Vijaya" pitchFamily="34" charset="0"/>
                <a:cs typeface="Vijaya" pitchFamily="34" charset="0"/>
              </a:rPr>
              <a:t>Oscar also wrote reviews and articles for magazines and newspapers. He later became the editor of a magazine.</a:t>
            </a:r>
            <a:endParaRPr lang="ru-RU" b="1" dirty="0">
              <a:solidFill>
                <a:schemeClr val="accent4">
                  <a:lumMod val="50000"/>
                </a:schemeClr>
              </a:solidFill>
              <a:latin typeface="Sylfaen" pitchFamily="18" charset="0"/>
              <a:cs typeface="Vijaya" pitchFamily="34" charset="0"/>
            </a:endParaRPr>
          </a:p>
        </p:txBody>
      </p:sp>
      <p:sp>
        <p:nvSpPr>
          <p:cNvPr id="7" name="TextBox 6"/>
          <p:cNvSpPr txBox="1">
            <a:spLocks noChangeArrowheads="1"/>
          </p:cNvSpPr>
          <p:nvPr/>
        </p:nvSpPr>
        <p:spPr bwMode="auto">
          <a:xfrm>
            <a:off x="5076825" y="2828925"/>
            <a:ext cx="44450" cy="461963"/>
          </a:xfrm>
          <a:prstGeom prst="rect">
            <a:avLst/>
          </a:prstGeom>
          <a:noFill/>
          <a:ln w="9525">
            <a:noFill/>
            <a:miter lim="800000"/>
            <a:headEnd/>
            <a:tailEnd/>
          </a:ln>
        </p:spPr>
        <p:txBody>
          <a:bodyPr>
            <a:spAutoFit/>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31"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1000" fill="hold"/>
                                        <p:tgtEl>
                                          <p:spTgt spid="4"/>
                                        </p:tgtEl>
                                        <p:attrNameLst>
                                          <p:attrName>ppt_w</p:attrName>
                                        </p:attrNameLst>
                                      </p:cBhvr>
                                      <p:tavLst>
                                        <p:tav tm="0">
                                          <p:val>
                                            <p:fltVal val="0"/>
                                          </p:val>
                                        </p:tav>
                                        <p:tav tm="100000">
                                          <p:val>
                                            <p:strVal val="#ppt_w"/>
                                          </p:val>
                                        </p:tav>
                                      </p:tavLst>
                                    </p:anim>
                                    <p:anim calcmode="lin" valueType="num">
                                      <p:cBhvr>
                                        <p:cTn id="11" dur="1000" fill="hold"/>
                                        <p:tgtEl>
                                          <p:spTgt spid="4"/>
                                        </p:tgtEl>
                                        <p:attrNameLst>
                                          <p:attrName>ppt_h</p:attrName>
                                        </p:attrNameLst>
                                      </p:cBhvr>
                                      <p:tavLst>
                                        <p:tav tm="0">
                                          <p:val>
                                            <p:fltVal val="0"/>
                                          </p:val>
                                        </p:tav>
                                        <p:tav tm="100000">
                                          <p:val>
                                            <p:strVal val="#ppt_h"/>
                                          </p:val>
                                        </p:tav>
                                      </p:tavLst>
                                    </p:anim>
                                    <p:anim calcmode="lin" valueType="num">
                                      <p:cBhvr>
                                        <p:cTn id="12" dur="1000" fill="hold"/>
                                        <p:tgtEl>
                                          <p:spTgt spid="4"/>
                                        </p:tgtEl>
                                        <p:attrNameLst>
                                          <p:attrName>style.rotation</p:attrName>
                                        </p:attrNameLst>
                                      </p:cBhvr>
                                      <p:tavLst>
                                        <p:tav tm="0">
                                          <p:val>
                                            <p:fltVal val="90"/>
                                          </p:val>
                                        </p:tav>
                                        <p:tav tm="100000">
                                          <p:val>
                                            <p:fltVal val="0"/>
                                          </p:val>
                                        </p:tav>
                                      </p:tavLst>
                                    </p:anim>
                                    <p:animEffect transition="in" filter="fade">
                                      <p:cBhvr>
                                        <p:cTn id="13" dur="1000"/>
                                        <p:tgtEl>
                                          <p:spTgt spid="4"/>
                                        </p:tgtEl>
                                      </p:cBhvr>
                                    </p:animEffect>
                                  </p:childTnLst>
                                </p:cTn>
                              </p:par>
                              <p:par>
                                <p:cTn id="14" presetID="31" presetClass="entr" presetSubtype="0" fill="hold" nodeType="withEffect">
                                  <p:stCondLst>
                                    <p:cond delay="0"/>
                                  </p:stCondLst>
                                  <p:childTnLst>
                                    <p:set>
                                      <p:cBhvr>
                                        <p:cTn id="15" dur="1" fill="hold">
                                          <p:stCondLst>
                                            <p:cond delay="0"/>
                                          </p:stCondLst>
                                        </p:cTn>
                                        <p:tgtEl>
                                          <p:spTgt spid="28674"/>
                                        </p:tgtEl>
                                        <p:attrNameLst>
                                          <p:attrName>style.visibility</p:attrName>
                                        </p:attrNameLst>
                                      </p:cBhvr>
                                      <p:to>
                                        <p:strVal val="visible"/>
                                      </p:to>
                                    </p:set>
                                    <p:anim calcmode="lin" valueType="num">
                                      <p:cBhvr>
                                        <p:cTn id="16" dur="1000" fill="hold"/>
                                        <p:tgtEl>
                                          <p:spTgt spid="28674"/>
                                        </p:tgtEl>
                                        <p:attrNameLst>
                                          <p:attrName>ppt_w</p:attrName>
                                        </p:attrNameLst>
                                      </p:cBhvr>
                                      <p:tavLst>
                                        <p:tav tm="0">
                                          <p:val>
                                            <p:fltVal val="0"/>
                                          </p:val>
                                        </p:tav>
                                        <p:tav tm="100000">
                                          <p:val>
                                            <p:strVal val="#ppt_w"/>
                                          </p:val>
                                        </p:tav>
                                      </p:tavLst>
                                    </p:anim>
                                    <p:anim calcmode="lin" valueType="num">
                                      <p:cBhvr>
                                        <p:cTn id="17" dur="1000" fill="hold"/>
                                        <p:tgtEl>
                                          <p:spTgt spid="28674"/>
                                        </p:tgtEl>
                                        <p:attrNameLst>
                                          <p:attrName>ppt_h</p:attrName>
                                        </p:attrNameLst>
                                      </p:cBhvr>
                                      <p:tavLst>
                                        <p:tav tm="0">
                                          <p:val>
                                            <p:fltVal val="0"/>
                                          </p:val>
                                        </p:tav>
                                        <p:tav tm="100000">
                                          <p:val>
                                            <p:strVal val="#ppt_h"/>
                                          </p:val>
                                        </p:tav>
                                      </p:tavLst>
                                    </p:anim>
                                    <p:anim calcmode="lin" valueType="num">
                                      <p:cBhvr>
                                        <p:cTn id="18" dur="1000" fill="hold"/>
                                        <p:tgtEl>
                                          <p:spTgt spid="28674"/>
                                        </p:tgtEl>
                                        <p:attrNameLst>
                                          <p:attrName>style.rotation</p:attrName>
                                        </p:attrNameLst>
                                      </p:cBhvr>
                                      <p:tavLst>
                                        <p:tav tm="0">
                                          <p:val>
                                            <p:fltVal val="90"/>
                                          </p:val>
                                        </p:tav>
                                        <p:tav tm="100000">
                                          <p:val>
                                            <p:fltVal val="0"/>
                                          </p:val>
                                        </p:tav>
                                      </p:tavLst>
                                    </p:anim>
                                    <p:animEffect transition="in" filter="fade">
                                      <p:cBhvr>
                                        <p:cTn id="19" dur="1000"/>
                                        <p:tgtEl>
                                          <p:spTgt spid="28674"/>
                                        </p:tgtEl>
                                      </p:cBhvr>
                                    </p:animEffect>
                                  </p:childTnLst>
                                </p:cTn>
                              </p:par>
                              <p:par>
                                <p:cTn id="20" presetID="31"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fltVal val="0"/>
                                          </p:val>
                                        </p:tav>
                                        <p:tav tm="100000">
                                          <p:val>
                                            <p:strVal val="#ppt_w"/>
                                          </p:val>
                                        </p:tav>
                                      </p:tavLst>
                                    </p:anim>
                                    <p:anim calcmode="lin" valueType="num">
                                      <p:cBhvr>
                                        <p:cTn id="23" dur="1000" fill="hold"/>
                                        <p:tgtEl>
                                          <p:spTgt spid="6"/>
                                        </p:tgtEl>
                                        <p:attrNameLst>
                                          <p:attrName>ppt_h</p:attrName>
                                        </p:attrNameLst>
                                      </p:cBhvr>
                                      <p:tavLst>
                                        <p:tav tm="0">
                                          <p:val>
                                            <p:fltVal val="0"/>
                                          </p:val>
                                        </p:tav>
                                        <p:tav tm="100000">
                                          <p:val>
                                            <p:strVal val="#ppt_h"/>
                                          </p:val>
                                        </p:tav>
                                      </p:tavLst>
                                    </p:anim>
                                    <p:anim calcmode="lin" valueType="num">
                                      <p:cBhvr>
                                        <p:cTn id="24" dur="1000" fill="hold"/>
                                        <p:tgtEl>
                                          <p:spTgt spid="6"/>
                                        </p:tgtEl>
                                        <p:attrNameLst>
                                          <p:attrName>style.rotation</p:attrName>
                                        </p:attrNameLst>
                                      </p:cBhvr>
                                      <p:tavLst>
                                        <p:tav tm="0">
                                          <p:val>
                                            <p:fltVal val="90"/>
                                          </p:val>
                                        </p:tav>
                                        <p:tav tm="100000">
                                          <p:val>
                                            <p:fltVal val="0"/>
                                          </p:val>
                                        </p:tav>
                                      </p:tavLst>
                                    </p:anim>
                                    <p:animEffect transition="in" filter="fade">
                                      <p:cBhvr>
                                        <p:cTn id="25" dur="1000"/>
                                        <p:tgtEl>
                                          <p:spTgt spid="6"/>
                                        </p:tgtEl>
                                      </p:cBhvr>
                                    </p:animEffect>
                                  </p:childTnLst>
                                </p:cTn>
                              </p:par>
                              <p:par>
                                <p:cTn id="26" presetID="31"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ppt_w</p:attrName>
                                        </p:attrNameLst>
                                      </p:cBhvr>
                                      <p:tavLst>
                                        <p:tav tm="0">
                                          <p:val>
                                            <p:fltVal val="0"/>
                                          </p:val>
                                        </p:tav>
                                        <p:tav tm="100000">
                                          <p:val>
                                            <p:strVal val="#ppt_w"/>
                                          </p:val>
                                        </p:tav>
                                      </p:tavLst>
                                    </p:anim>
                                    <p:anim calcmode="lin" valueType="num">
                                      <p:cBhvr>
                                        <p:cTn id="29" dur="1000" fill="hold"/>
                                        <p:tgtEl>
                                          <p:spTgt spid="5"/>
                                        </p:tgtEl>
                                        <p:attrNameLst>
                                          <p:attrName>ppt_h</p:attrName>
                                        </p:attrNameLst>
                                      </p:cBhvr>
                                      <p:tavLst>
                                        <p:tav tm="0">
                                          <p:val>
                                            <p:fltVal val="0"/>
                                          </p:val>
                                        </p:tav>
                                        <p:tav tm="100000">
                                          <p:val>
                                            <p:strVal val="#ppt_h"/>
                                          </p:val>
                                        </p:tav>
                                      </p:tavLst>
                                    </p:anim>
                                    <p:anim calcmode="lin" valueType="num">
                                      <p:cBhvr>
                                        <p:cTn id="30" dur="1000" fill="hold"/>
                                        <p:tgtEl>
                                          <p:spTgt spid="5"/>
                                        </p:tgtEl>
                                        <p:attrNameLst>
                                          <p:attrName>style.rotation</p:attrName>
                                        </p:attrNameLst>
                                      </p:cBhvr>
                                      <p:tavLst>
                                        <p:tav tm="0">
                                          <p:val>
                                            <p:fltVal val="90"/>
                                          </p:val>
                                        </p:tav>
                                        <p:tav tm="100000">
                                          <p:val>
                                            <p:fltVal val="0"/>
                                          </p:val>
                                        </p:tav>
                                      </p:tavLst>
                                    </p:anim>
                                    <p:animEffect transition="in" filter="fade">
                                      <p:cBhvr>
                                        <p:cTn id="31" dur="1000"/>
                                        <p:tgtEl>
                                          <p:spTgt spid="5"/>
                                        </p:tgtEl>
                                      </p:cBhvr>
                                    </p:animEffect>
                                  </p:childTnLst>
                                </p:cTn>
                              </p:par>
                              <p:par>
                                <p:cTn id="32" presetID="31" presetClass="entr" presetSubtype="0" fill="hold" grpId="0" nodeType="withEffect" nodePh="1">
                                  <p:stCondLst>
                                    <p:cond delay="0"/>
                                  </p:stCondLst>
                                  <p:endCondLst>
                                    <p:cond evt="begin" delay="0">
                                      <p:tn val="32"/>
                                    </p:cond>
                                  </p:endCondLst>
                                  <p:childTnLst>
                                    <p:set>
                                      <p:cBhvr>
                                        <p:cTn id="33" dur="1" fill="hold">
                                          <p:stCondLst>
                                            <p:cond delay="0"/>
                                          </p:stCondLst>
                                        </p:cTn>
                                        <p:tgtEl>
                                          <p:spTgt spid="7"/>
                                        </p:tgtEl>
                                        <p:attrNameLst>
                                          <p:attrName>style.visibility</p:attrName>
                                        </p:attrNameLst>
                                      </p:cBhvr>
                                      <p:to>
                                        <p:strVal val="visible"/>
                                      </p:to>
                                    </p:set>
                                    <p:anim calcmode="lin" valueType="num">
                                      <p:cBhvr>
                                        <p:cTn id="34" dur="1000" fill="hold"/>
                                        <p:tgtEl>
                                          <p:spTgt spid="7"/>
                                        </p:tgtEl>
                                        <p:attrNameLst>
                                          <p:attrName>ppt_w</p:attrName>
                                        </p:attrNameLst>
                                      </p:cBhvr>
                                      <p:tavLst>
                                        <p:tav tm="0">
                                          <p:val>
                                            <p:fltVal val="0"/>
                                          </p:val>
                                        </p:tav>
                                        <p:tav tm="100000">
                                          <p:val>
                                            <p:strVal val="#ppt_w"/>
                                          </p:val>
                                        </p:tav>
                                      </p:tavLst>
                                    </p:anim>
                                    <p:anim calcmode="lin" valueType="num">
                                      <p:cBhvr>
                                        <p:cTn id="35" dur="1000" fill="hold"/>
                                        <p:tgtEl>
                                          <p:spTgt spid="7"/>
                                        </p:tgtEl>
                                        <p:attrNameLst>
                                          <p:attrName>ppt_h</p:attrName>
                                        </p:attrNameLst>
                                      </p:cBhvr>
                                      <p:tavLst>
                                        <p:tav tm="0">
                                          <p:val>
                                            <p:fltVal val="0"/>
                                          </p:val>
                                        </p:tav>
                                        <p:tav tm="100000">
                                          <p:val>
                                            <p:strVal val="#ppt_h"/>
                                          </p:val>
                                        </p:tav>
                                      </p:tavLst>
                                    </p:anim>
                                    <p:anim calcmode="lin" valueType="num">
                                      <p:cBhvr>
                                        <p:cTn id="36" dur="1000" fill="hold"/>
                                        <p:tgtEl>
                                          <p:spTgt spid="7"/>
                                        </p:tgtEl>
                                        <p:attrNameLst>
                                          <p:attrName>style.rotation</p:attrName>
                                        </p:attrNameLst>
                                      </p:cBhvr>
                                      <p:tavLst>
                                        <p:tav tm="0">
                                          <p:val>
                                            <p:fltVal val="90"/>
                                          </p:val>
                                        </p:tav>
                                        <p:tav tm="100000">
                                          <p:val>
                                            <p:fltVal val="0"/>
                                          </p:val>
                                        </p:tav>
                                      </p:tavLst>
                                    </p:anim>
                                    <p:animEffect transition="in" filter="fade">
                                      <p:cBhvr>
                                        <p:cTn id="37" dur="1000"/>
                                        <p:tgtEl>
                                          <p:spTgt spid="7"/>
                                        </p:tgtEl>
                                      </p:cBhvr>
                                    </p:animEffect>
                                  </p:childTnLst>
                                </p:cTn>
                              </p:par>
                              <p:par>
                                <p:cTn id="38" presetID="22" presetClass="entr" presetSubtype="4" fill="hold" nodeType="withEffect">
                                  <p:stCondLst>
                                    <p:cond delay="0"/>
                                  </p:stCondLst>
                                  <p:childTnLst>
                                    <p:set>
                                      <p:cBhvr>
                                        <p:cTn id="39" dur="1" fill="hold">
                                          <p:stCondLst>
                                            <p:cond delay="0"/>
                                          </p:stCondLst>
                                        </p:cTn>
                                        <p:tgtEl>
                                          <p:spTgt spid="5">
                                            <p:txEl>
                                              <p:pRg st="0" end="0"/>
                                            </p:txEl>
                                          </p:spTgt>
                                        </p:tgtEl>
                                        <p:attrNameLst>
                                          <p:attrName>style.visibility</p:attrName>
                                        </p:attrNameLst>
                                      </p:cBhvr>
                                      <p:to>
                                        <p:strVal val="visible"/>
                                      </p:to>
                                    </p:set>
                                    <p:animEffect transition="in" filter="wipe(down)">
                                      <p:cBhvr>
                                        <p:cTn id="4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428596" y="428604"/>
            <a:ext cx="8032750" cy="3539430"/>
          </a:xfrm>
          <a:prstGeom prst="rect">
            <a:avLst/>
          </a:prstGeom>
          <a:noFill/>
          <a:ln w="9525">
            <a:noFill/>
            <a:miter lim="800000"/>
            <a:headEnd/>
            <a:tailEnd/>
          </a:ln>
        </p:spPr>
        <p:txBody>
          <a:bodyPr wrap="square">
            <a:spAutoFit/>
          </a:bodyPr>
          <a:lstStyle/>
          <a:p>
            <a:pPr algn="just"/>
            <a:r>
              <a:rPr lang="ru-RU" dirty="0" smtClean="0"/>
              <a:t> </a:t>
            </a:r>
            <a:r>
              <a:rPr lang="en-US" sz="3200" b="1" dirty="0" smtClean="0">
                <a:latin typeface="Vijaya" pitchFamily="34" charset="0"/>
              </a:rPr>
              <a:t>"The </a:t>
            </a:r>
            <a:r>
              <a:rPr lang="en-US" sz="3200" b="1" dirty="0" err="1" smtClean="0">
                <a:latin typeface="Vijaya" pitchFamily="34" charset="0"/>
              </a:rPr>
              <a:t>Canterville</a:t>
            </a:r>
            <a:r>
              <a:rPr lang="en-US" sz="3200" b="1" dirty="0" smtClean="0">
                <a:latin typeface="Vijaya" pitchFamily="34" charset="0"/>
              </a:rPr>
              <a:t> Ghost" is a popular short story by Oscar Wilde, widely adapted for the screen and stage. It was the first of Wilde's stories to be published, appearing in the magazine The Court and Society Review in February 1887. </a:t>
            </a:r>
            <a:endParaRPr lang="ru-RU" sz="3200" b="1" dirty="0"/>
          </a:p>
        </p:txBody>
      </p:sp>
      <p:sp>
        <p:nvSpPr>
          <p:cNvPr id="3" name="TextBox 2"/>
          <p:cNvSpPr txBox="1">
            <a:spLocks noChangeArrowheads="1"/>
          </p:cNvSpPr>
          <p:nvPr/>
        </p:nvSpPr>
        <p:spPr bwMode="auto">
          <a:xfrm>
            <a:off x="420688" y="4937125"/>
            <a:ext cx="8345487" cy="369332"/>
          </a:xfrm>
          <a:prstGeom prst="rect">
            <a:avLst/>
          </a:prstGeom>
          <a:noFill/>
          <a:ln w="9525">
            <a:noFill/>
            <a:miter lim="800000"/>
            <a:headEnd/>
            <a:tailEnd/>
          </a:ln>
        </p:spPr>
        <p:txBody>
          <a:bodyPr>
            <a:spAutoFit/>
          </a:bodyPr>
          <a:lstStyle/>
          <a:p>
            <a:pPr algn="just"/>
            <a:r>
              <a:rPr lang="ru-RU" dirty="0"/>
              <a:t>   </a:t>
            </a:r>
            <a:endParaRPr lang="ru-RU" b="1" dirty="0"/>
          </a:p>
        </p:txBody>
      </p:sp>
      <p:pic>
        <p:nvPicPr>
          <p:cNvPr id="8" name="Picture 3"/>
          <p:cNvPicPr>
            <a:picLocks noChangeAspect="1" noChangeArrowheads="1"/>
          </p:cNvPicPr>
          <p:nvPr/>
        </p:nvPicPr>
        <p:blipFill>
          <a:blip r:embed="rId2" cstate="print"/>
          <a:srcRect/>
          <a:stretch>
            <a:fillRect/>
          </a:stretch>
        </p:blipFill>
        <p:spPr bwMode="auto">
          <a:xfrm>
            <a:off x="4572000" y="3595428"/>
            <a:ext cx="1857388" cy="2840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566738" y="625475"/>
            <a:ext cx="3960812" cy="2308225"/>
          </a:xfrm>
          <a:prstGeom prst="rect">
            <a:avLst/>
          </a:prstGeom>
          <a:noFill/>
          <a:ln w="9525">
            <a:noFill/>
            <a:miter lim="800000"/>
            <a:headEnd/>
            <a:tailEnd/>
          </a:ln>
        </p:spPr>
        <p:txBody>
          <a:bodyPr>
            <a:spAutoFit/>
          </a:bodyPr>
          <a:lstStyle/>
          <a:p>
            <a:pPr algn="just"/>
            <a:r>
              <a:rPr lang="ru-RU" b="1" dirty="0">
                <a:latin typeface="Vijaya" pitchFamily="34" charset="0"/>
              </a:rPr>
              <a:t>    </a:t>
            </a:r>
            <a:r>
              <a:rPr lang="en-US" b="1" dirty="0">
                <a:latin typeface="Vijaya" pitchFamily="34" charset="0"/>
              </a:rPr>
              <a:t>Oscar Wilde died in Paris on 30 November 1900, at the age of 46. People still perform and watch his plays today, and his stories are very popular. People remember him as a very clever, funny writer.</a:t>
            </a:r>
            <a:endParaRPr lang="ru-RU" b="1" dirty="0"/>
          </a:p>
        </p:txBody>
      </p:sp>
      <p:sp>
        <p:nvSpPr>
          <p:cNvPr id="4" name="Прямоугольник 3"/>
          <p:cNvSpPr/>
          <p:nvPr/>
        </p:nvSpPr>
        <p:spPr>
          <a:xfrm>
            <a:off x="5003800" y="5461000"/>
            <a:ext cx="3600450" cy="708025"/>
          </a:xfrm>
          <a:prstGeom prst="rect">
            <a:avLst/>
          </a:prstGeom>
        </p:spPr>
        <p:txBody>
          <a:bodyPr>
            <a:spAutoFit/>
          </a:bodyPr>
          <a:lstStyle/>
          <a:p>
            <a:pPr algn="just">
              <a:defRPr/>
            </a:pPr>
            <a:r>
              <a:rPr lang="ru-RU" sz="1400" b="1" i="1" dirty="0">
                <a:latin typeface="Arial" pitchFamily="34" charset="0"/>
                <a:cs typeface="Arial" pitchFamily="34" charset="0"/>
              </a:rPr>
              <a:t>     </a:t>
            </a:r>
            <a:r>
              <a:rPr lang="en-US" sz="2000" b="1" i="1" dirty="0">
                <a:solidFill>
                  <a:schemeClr val="accent6">
                    <a:lumMod val="50000"/>
                  </a:schemeClr>
                </a:solidFill>
                <a:latin typeface="Arabic Typesetting" pitchFamily="66" charset="-78"/>
                <a:cs typeface="Arabic Typesetting" pitchFamily="66" charset="-78"/>
              </a:rPr>
              <a:t>Grave of the Irish writer, with a glass board, on the cemetery Pere Lachaise in Paris</a:t>
            </a:r>
            <a:r>
              <a:rPr lang="ru-RU" sz="2000" b="1" i="1" dirty="0">
                <a:solidFill>
                  <a:schemeClr val="accent6">
                    <a:lumMod val="50000"/>
                  </a:schemeClr>
                </a:solidFill>
                <a:latin typeface="Arial" pitchFamily="34" charset="0"/>
                <a:cs typeface="Arabic Typesetting" pitchFamily="66" charset="-78"/>
              </a:rPr>
              <a:t>.</a:t>
            </a:r>
            <a:r>
              <a:rPr lang="en-US" sz="2000" b="1" i="1" dirty="0">
                <a:solidFill>
                  <a:schemeClr val="accent6">
                    <a:lumMod val="50000"/>
                  </a:schemeClr>
                </a:solidFill>
                <a:latin typeface="Arabic Typesetting" pitchFamily="66" charset="-78"/>
                <a:cs typeface="Arabic Typesetting" pitchFamily="66" charset="-78"/>
              </a:rPr>
              <a:t>  </a:t>
            </a:r>
            <a:endParaRPr lang="ru-RU" sz="1400" b="1" i="1" dirty="0">
              <a:solidFill>
                <a:schemeClr val="accent6">
                  <a:lumMod val="50000"/>
                </a:schemeClr>
              </a:solidFill>
              <a:latin typeface="Arial" pitchFamily="34" charset="0"/>
              <a:cs typeface="Arial" pitchFamily="34" charset="0"/>
            </a:endParaRPr>
          </a:p>
        </p:txBody>
      </p:sp>
      <p:pic>
        <p:nvPicPr>
          <p:cNvPr id="25604" name="Picture 4" descr="http://farm6.staticflickr.com/5279/7439175834_db8c78def3_z.jpg"/>
          <p:cNvPicPr>
            <a:picLocks noChangeAspect="1" noChangeArrowheads="1"/>
          </p:cNvPicPr>
          <p:nvPr/>
        </p:nvPicPr>
        <p:blipFill>
          <a:blip r:embed="rId2" cstate="print"/>
          <a:srcRect/>
          <a:stretch>
            <a:fillRect/>
          </a:stretch>
        </p:blipFill>
        <p:spPr bwMode="auto">
          <a:xfrm>
            <a:off x="5003800" y="625475"/>
            <a:ext cx="3600450" cy="4835525"/>
          </a:xfrm>
          <a:prstGeom prst="rect">
            <a:avLst/>
          </a:prstGeom>
          <a:noFill/>
          <a:ln w="9525">
            <a:noFill/>
            <a:miter lim="800000"/>
            <a:headEnd/>
            <a:tailEnd/>
          </a:ln>
        </p:spPr>
      </p:pic>
      <p:pic>
        <p:nvPicPr>
          <p:cNvPr id="15368" name="Picture 8" descr="http://pics.top.rbc.ru/top_pics/uniora/86/1322619209_0186.250x200.jpeg"/>
          <p:cNvPicPr>
            <a:picLocks noChangeAspect="1" noChangeArrowheads="1"/>
          </p:cNvPicPr>
          <p:nvPr/>
        </p:nvPicPr>
        <p:blipFill>
          <a:blip r:embed="rId3" cstate="print"/>
          <a:srcRect/>
          <a:stretch>
            <a:fillRect/>
          </a:stretch>
        </p:blipFill>
        <p:spPr bwMode="auto">
          <a:xfrm>
            <a:off x="865188" y="3649663"/>
            <a:ext cx="3000375" cy="25193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25604"/>
                                        </p:tgtEl>
                                        <p:attrNameLst>
                                          <p:attrName>style.visibility</p:attrName>
                                        </p:attrNameLst>
                                      </p:cBhvr>
                                      <p:to>
                                        <p:strVal val="visible"/>
                                      </p:to>
                                    </p:set>
                                    <p:animEffect transition="in" filter="wipe(down)">
                                      <p:cBhvr>
                                        <p:cTn id="13" dur="500"/>
                                        <p:tgtEl>
                                          <p:spTgt spid="25604"/>
                                        </p:tgtEl>
                                      </p:cBhvr>
                                    </p:animEffect>
                                  </p:childTnLst>
                                </p:cTn>
                              </p:par>
                              <p:par>
                                <p:cTn id="14" presetID="22" presetClass="entr" presetSubtype="4" fill="hold" nodeType="withEffect">
                                  <p:stCondLst>
                                    <p:cond delay="0"/>
                                  </p:stCondLst>
                                  <p:childTnLst>
                                    <p:set>
                                      <p:cBhvr>
                                        <p:cTn id="15" dur="1" fill="hold">
                                          <p:stCondLst>
                                            <p:cond delay="0"/>
                                          </p:stCondLst>
                                        </p:cTn>
                                        <p:tgtEl>
                                          <p:spTgt spid="15368"/>
                                        </p:tgtEl>
                                        <p:attrNameLst>
                                          <p:attrName>style.visibility</p:attrName>
                                        </p:attrNameLst>
                                      </p:cBhvr>
                                      <p:to>
                                        <p:strVal val="visible"/>
                                      </p:to>
                                    </p:set>
                                    <p:animEffect transition="in" filter="wipe(down)">
                                      <p:cBhvr>
                                        <p:cTn id="16" dur="500"/>
                                        <p:tgtEl>
                                          <p:spTgt spid="153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6" name="Picture 4" descr="http://odeja-na-krohu.my1.ru/_ld/1/61928798.jpg"/>
          <p:cNvPicPr>
            <a:picLocks noChangeAspect="1" noChangeArrowheads="1"/>
          </p:cNvPicPr>
          <p:nvPr/>
        </p:nvPicPr>
        <p:blipFill>
          <a:blip r:embed="rId2" cstate="print"/>
          <a:srcRect/>
          <a:stretch>
            <a:fillRect/>
          </a:stretch>
        </p:blipFill>
        <p:spPr bwMode="auto">
          <a:xfrm>
            <a:off x="-34925" y="0"/>
            <a:ext cx="9178925" cy="6858000"/>
          </a:xfrm>
          <a:prstGeom prst="rect">
            <a:avLst/>
          </a:prstGeom>
          <a:noFill/>
          <a:ln w="9525">
            <a:noFill/>
            <a:miter lim="800000"/>
            <a:headEnd/>
            <a:tailEnd/>
          </a:ln>
        </p:spPr>
      </p:pic>
      <p:pic>
        <p:nvPicPr>
          <p:cNvPr id="6" name="Прямоугольник 5"/>
          <p:cNvPicPr>
            <a:picLocks noChangeArrowheads="1"/>
          </p:cNvPicPr>
          <p:nvPr/>
        </p:nvPicPr>
        <p:blipFill>
          <a:blip r:embed="rId3" cstate="print"/>
          <a:srcRect/>
          <a:stretch>
            <a:fillRect/>
          </a:stretch>
        </p:blipFill>
        <p:spPr bwMode="auto">
          <a:xfrm>
            <a:off x="0" y="5662613"/>
            <a:ext cx="9107488" cy="11033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dissolve">
                                      <p:cBhvr>
                                        <p:cTn id="7" dur="500"/>
                                        <p:tgtEl>
                                          <p:spTgt spid="38916"/>
                                        </p:tgtEl>
                                      </p:cBhvr>
                                    </p:animEffect>
                                  </p:childTnLst>
                                </p:cTn>
                              </p:par>
                              <p:par>
                                <p:cTn id="8" presetID="56" presetClass="entr" presetSubtype="0" fill="hold" nodeType="withEffect">
                                  <p:stCondLst>
                                    <p:cond delay="0"/>
                                  </p:stCondLst>
                                  <p:iterate type="lt">
                                    <p:tmPct val="10000"/>
                                  </p:iterate>
                                  <p:childTnLst>
                                    <p:set>
                                      <p:cBhvr>
                                        <p:cTn id="9" dur="1" fill="hold">
                                          <p:stCondLst>
                                            <p:cond delay="0"/>
                                          </p:stCondLst>
                                        </p:cTn>
                                        <p:tgtEl>
                                          <p:spTgt spid="6"/>
                                        </p:tgtEl>
                                        <p:attrNameLst>
                                          <p:attrName>style.visibility</p:attrName>
                                        </p:attrNameLst>
                                      </p:cBhvr>
                                      <p:to>
                                        <p:strVal val="visible"/>
                                      </p:to>
                                    </p:set>
                                    <p:anim by="(-#ppt_w*2)" calcmode="lin" valueType="num">
                                      <p:cBhvr rctx="PPT">
                                        <p:cTn id="10" dur="500" autoRev="1" fill="hold">
                                          <p:stCondLst>
                                            <p:cond delay="0"/>
                                          </p:stCondLst>
                                        </p:cTn>
                                        <p:tgtEl>
                                          <p:spTgt spid="6"/>
                                        </p:tgtEl>
                                        <p:attrNameLst>
                                          <p:attrName>ppt_w</p:attrName>
                                        </p:attrNameLst>
                                      </p:cBhvr>
                                    </p:anim>
                                    <p:anim by="(#ppt_w*0.50)" calcmode="lin" valueType="num">
                                      <p:cBhvr>
                                        <p:cTn id="11" dur="500" decel="50000" autoRev="1" fill="hold">
                                          <p:stCondLst>
                                            <p:cond delay="0"/>
                                          </p:stCondLst>
                                        </p:cTn>
                                        <p:tgtEl>
                                          <p:spTgt spid="6"/>
                                        </p:tgtEl>
                                        <p:attrNameLst>
                                          <p:attrName>ppt_x</p:attrName>
                                        </p:attrNameLst>
                                      </p:cBhvr>
                                    </p:anim>
                                    <p:anim from="(-#ppt_h/2)" to="(#ppt_y)" calcmode="lin" valueType="num">
                                      <p:cBhvr>
                                        <p:cTn id="12" dur="1000" fill="hold">
                                          <p:stCondLst>
                                            <p:cond delay="0"/>
                                          </p:stCondLst>
                                        </p:cTn>
                                        <p:tgtEl>
                                          <p:spTgt spid="6"/>
                                        </p:tgtEl>
                                        <p:attrNameLst>
                                          <p:attrName>ppt_y</p:attrName>
                                        </p:attrNameLst>
                                      </p:cBhvr>
                                    </p:anim>
                                    <p:animRot by="21600000">
                                      <p:cBhvr>
                                        <p:cTn id="13" dur="1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4338" name="Picture 2" descr="http://player.myshared.ru/17/1073641/slides/slide_4.jpg"/>
          <p:cNvPicPr>
            <a:picLocks noChangeAspect="1" noChangeArrowheads="1"/>
          </p:cNvPicPr>
          <p:nvPr/>
        </p:nvPicPr>
        <p:blipFill>
          <a:blip r:embed="rId2" cstate="print"/>
          <a:srcRect/>
          <a:stretch>
            <a:fillRect/>
          </a:stretch>
        </p:blipFill>
        <p:spPr bwMode="auto">
          <a:xfrm>
            <a:off x="-47679" y="-35759"/>
            <a:ext cx="9191679" cy="6893759"/>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5362" name="Picture 2" descr="http://player.myshared.ru/17/1073641/slides/slide_5.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6386" name="Picture 2" descr="http://player.myshared.ru/17/1073641/slides/slide_6.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269</Words>
  <Application>Microsoft Office PowerPoint</Application>
  <PresentationFormat>Экран (4:3)</PresentationFormat>
  <Paragraphs>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Грета</dc:creator>
  <cp:lastModifiedBy>azomdanil</cp:lastModifiedBy>
  <cp:revision>9</cp:revision>
  <dcterms:created xsi:type="dcterms:W3CDTF">2017-10-03T12:41:25Z</dcterms:created>
  <dcterms:modified xsi:type="dcterms:W3CDTF">2017-10-03T20:39:29Z</dcterms:modified>
</cp:coreProperties>
</file>